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9" r:id="rId3"/>
    <p:sldId id="261" r:id="rId4"/>
    <p:sldId id="257" r:id="rId5"/>
    <p:sldId id="258" r:id="rId6"/>
    <p:sldId id="264" r:id="rId7"/>
    <p:sldId id="262" r:id="rId8"/>
    <p:sldId id="263" r:id="rId9"/>
    <p:sldId id="266" r:id="rId10"/>
    <p:sldId id="268" r:id="rId11"/>
    <p:sldId id="265" r:id="rId12"/>
    <p:sldId id="269" r:id="rId13"/>
    <p:sldId id="270" r:id="rId14"/>
    <p:sldId id="271" r:id="rId15"/>
    <p:sldId id="272" r:id="rId16"/>
    <p:sldId id="267" r:id="rId17"/>
    <p:sldId id="273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582" y="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24718-7E88-4437-A11E-CE6FD583943A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643F3-EFB0-459C-A097-27F90E9B7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8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896" indent="-285729">
              <a:defRPr>
                <a:solidFill>
                  <a:schemeClr val="tx1"/>
                </a:solidFill>
                <a:latin typeface="Arial" charset="0"/>
              </a:defRPr>
            </a:lvl2pPr>
            <a:lvl3pPr marL="1142918" indent="-228584">
              <a:defRPr>
                <a:solidFill>
                  <a:schemeClr val="tx1"/>
                </a:solidFill>
                <a:latin typeface="Arial" charset="0"/>
              </a:defRPr>
            </a:lvl3pPr>
            <a:lvl4pPr marL="1600084" indent="-228584">
              <a:defRPr>
                <a:solidFill>
                  <a:schemeClr val="tx1"/>
                </a:solidFill>
                <a:latin typeface="Arial" charset="0"/>
              </a:defRPr>
            </a:lvl4pPr>
            <a:lvl5pPr marL="2057252" indent="-228584">
              <a:defRPr>
                <a:solidFill>
                  <a:schemeClr val="tx1"/>
                </a:solidFill>
                <a:latin typeface="Arial" charset="0"/>
              </a:defRPr>
            </a:lvl5pPr>
            <a:lvl6pPr marL="2514418" indent="-2285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85" indent="-2285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752" indent="-2285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19" indent="-2285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A9A3A91-0601-49CE-B8D2-8093F8A1AACD}" type="slidenum">
              <a:rPr lang="en-US"/>
              <a:pPr/>
              <a:t>3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Communities are systems that have assets in the various capitals that need to be used wisely.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71DB-CA26-423F-8C49-C9820DFD7327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0860BF7-F882-4D4A-BED4-ED98F41EC46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71DB-CA26-423F-8C49-C9820DFD7327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0BF7-F882-4D4A-BED4-ED98F41EC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71DB-CA26-423F-8C49-C9820DFD7327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0BF7-F882-4D4A-BED4-ED98F41EC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71DB-CA26-423F-8C49-C9820DFD7327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0BF7-F882-4D4A-BED4-ED98F41EC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71DB-CA26-423F-8C49-C9820DFD7327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0BF7-F882-4D4A-BED4-ED98F41EC46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71DB-CA26-423F-8C49-C9820DFD7327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0BF7-F882-4D4A-BED4-ED98F41EC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71DB-CA26-423F-8C49-C9820DFD7327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0BF7-F882-4D4A-BED4-ED98F41EC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71DB-CA26-423F-8C49-C9820DFD7327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0BF7-F882-4D4A-BED4-ED98F41EC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71DB-CA26-423F-8C49-C9820DFD7327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0BF7-F882-4D4A-BED4-ED98F41EC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71DB-CA26-423F-8C49-C9820DFD7327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0BF7-F882-4D4A-BED4-ED98F41EC4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71DB-CA26-423F-8C49-C9820DFD7327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0BF7-F882-4D4A-BED4-ED98F41EC46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E8671DB-CA26-423F-8C49-C9820DFD7327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0860BF7-F882-4D4A-BED4-ED98F41EC4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Meredith Redlin, </a:t>
            </a:r>
            <a:r>
              <a:rPr lang="en-US" smtClean="0"/>
              <a:t>PhD </a:t>
            </a:r>
          </a:p>
          <a:p>
            <a:r>
              <a:rPr lang="en-US" smtClean="0"/>
              <a:t>South </a:t>
            </a:r>
            <a:r>
              <a:rPr lang="en-US" dirty="0" smtClean="0"/>
              <a:t>Dakota </a:t>
            </a:r>
            <a:r>
              <a:rPr lang="en-US" smtClean="0"/>
              <a:t>State University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124199"/>
            <a:ext cx="6629400" cy="1322035"/>
          </a:xfrm>
        </p:spPr>
        <p:txBody>
          <a:bodyPr/>
          <a:lstStyle/>
          <a:p>
            <a:r>
              <a:rPr lang="en-US" sz="2800" dirty="0"/>
              <a:t>Stratification, Community capitals,</a:t>
            </a:r>
            <a:br>
              <a:rPr lang="en-US" sz="2800" dirty="0"/>
            </a:br>
            <a:r>
              <a:rPr lang="en-US" sz="2800" dirty="0"/>
              <a:t>community </a:t>
            </a:r>
            <a:r>
              <a:rPr lang="en-US" sz="2800" dirty="0" smtClean="0"/>
              <a:t>organizing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472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75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resources: moose and salmon</a:t>
            </a:r>
          </a:p>
          <a:p>
            <a:r>
              <a:rPr lang="en-US" dirty="0" smtClean="0"/>
              <a:t>Moose most important for hunting in last 20 years, as caribou migration route has moved north over 100 miles in that time.  By 2004, great impact on moose population</a:t>
            </a:r>
          </a:p>
          <a:p>
            <a:r>
              <a:rPr lang="en-US" dirty="0" smtClean="0"/>
              <a:t>State governance and oversight through Fish and Game Department; Local governance through traditional leadership and collective decision-making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13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00200"/>
            <a:ext cx="9144001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21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 preferRelativeResize="0">
            <a:picLocks noGrp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57800" cy="6858000"/>
          </a:xfrm>
          <a:prstGeom prst="rect">
            <a:avLst/>
          </a:prstGeom>
          <a:solidFill>
            <a:srgbClr val="FFFFFF"/>
          </a:solidFill>
          <a:ln w="12700">
            <a:noFill/>
            <a:round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8305800" y="304800"/>
            <a:ext cx="76200" cy="6019800"/>
          </a:xfrm>
          <a:prstGeom prst="straightConnector1">
            <a:avLst/>
          </a:prstGeom>
          <a:ln w="76200"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00600" y="653534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Event: Caribou habitat moves north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16764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Hunters turn to moose for subsistence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26670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Large carnivores also turn to moose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36576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Moose population collapses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876800" y="4419600"/>
            <a:ext cx="304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Traditional practices are impacted, limiting social and cultural capital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914900" y="5158299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Village well being is impacted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914900" y="5665711"/>
            <a:ext cx="297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Outfitting and other moose-related markets are negatively impacted</a:t>
            </a:r>
            <a:endParaRPr lang="en-US" sz="14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962400" y="838200"/>
            <a:ext cx="685800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810000" y="1999565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276600" y="28956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276600" y="3842266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048000" y="4742765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895600" y="5518666"/>
            <a:ext cx="1752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743200" y="6127376"/>
            <a:ext cx="1905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73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18" y="0"/>
            <a:ext cx="5257800" cy="6858000"/>
          </a:xfrm>
          <a:prstGeom prst="rect">
            <a:avLst/>
          </a:prstGeom>
          <a:solidFill>
            <a:srgbClr val="FFFFFF"/>
          </a:solidFill>
          <a:ln w="12700">
            <a:noFill/>
            <a:round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8326885" y="439097"/>
            <a:ext cx="27098" cy="5888333"/>
          </a:xfrm>
          <a:prstGeom prst="straightConnector1">
            <a:avLst/>
          </a:prstGeom>
          <a:ln w="76200"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49053" y="3677308"/>
            <a:ext cx="3556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Traditional practices are implemented and TEK reinforced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721954" y="4593950"/>
            <a:ext cx="3556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Moose population comes back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773706" y="1475501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Subsistence and other moose-related activities are revived</a:t>
            </a:r>
            <a:endParaRPr lang="en-US" sz="14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848100" y="1737111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276600" y="28956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276600" y="3842266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048000" y="4742765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895600" y="5518666"/>
            <a:ext cx="1752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743200" y="6127376"/>
            <a:ext cx="1905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98359" y="57659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Traditions and sovereignty are stronger; economy improves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773706" y="580421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Social capital brings people together to address the issue</a:t>
            </a:r>
            <a:endParaRPr lang="en-US" sz="14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962400" y="838200"/>
            <a:ext cx="685800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70688" y="51816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Cultural capital provides the basis for advocating for change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811806" y="2507757"/>
            <a:ext cx="3048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Political capital and values related to sovereignty lead to policy development; Political capital leads to state adoption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882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1435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50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Salmon is primary food source; 60% of all dietary protein comes from salmon (Art </a:t>
            </a:r>
            <a:r>
              <a:rPr lang="en-US" dirty="0" err="1" smtClean="0"/>
              <a:t>Ivenoff</a:t>
            </a:r>
            <a:r>
              <a:rPr lang="en-US" dirty="0" smtClean="0"/>
              <a:t>, personal interview).  Precipitous decline in salmon population in the last two decades.</a:t>
            </a:r>
          </a:p>
          <a:p>
            <a:pPr lvl="1"/>
            <a:r>
              <a:rPr lang="en-US" dirty="0" smtClean="0"/>
              <a:t>State and Federal governance through Magnuson-Stevens Act of US Congress and establishment of Northern Pacific Fishery Management Council (with 8 regional </a:t>
            </a:r>
            <a:r>
              <a:rPr lang="en-US" dirty="0" err="1" smtClean="0"/>
              <a:t>subcouncils</a:t>
            </a:r>
            <a:r>
              <a:rPr lang="en-US" dirty="0" smtClean="0"/>
              <a:t>) and Alaska State Department of Commerce</a:t>
            </a:r>
          </a:p>
          <a:p>
            <a:pPr lvl="1"/>
            <a:r>
              <a:rPr lang="en-US" dirty="0" smtClean="0"/>
              <a:t>60% of appointed council members have direct financial interest in fisheries they manage; 100% of NPFMC have direct financial interest</a:t>
            </a:r>
          </a:p>
        </p:txBody>
      </p:sp>
    </p:spTree>
    <p:extLst>
      <p:ext uri="{BB962C8B-B14F-4D97-AF65-F5344CB8AC3E}">
        <p14:creationId xmlns:p14="http://schemas.microsoft.com/office/powerpoint/2010/main" val="134465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 preferRelativeResize="0">
            <a:picLocks noGrp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5257800" cy="6858000"/>
          </a:xfrm>
          <a:prstGeom prst="rect">
            <a:avLst/>
          </a:prstGeom>
          <a:solidFill>
            <a:srgbClr val="FFFFFF"/>
          </a:solidFill>
          <a:ln w="12700">
            <a:noFill/>
            <a:round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8305800" y="304800"/>
            <a:ext cx="76200" cy="6019800"/>
          </a:xfrm>
          <a:prstGeom prst="straightConnector1">
            <a:avLst/>
          </a:prstGeom>
          <a:ln w="76200"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00600" y="653534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Season is later and less salmon come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845424" y="2804661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Traditional giving to elders and those in need lessens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914900" y="3585865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Breaking down of traditional values and community cohesion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834218" y="1353234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Less opportunity to practice subsistence 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928346" y="4635572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Devaluing of TEK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914900" y="505435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Village, family and individual  well being is impacted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914900" y="577599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Continuing decline of fisheries</a:t>
            </a:r>
            <a:endParaRPr lang="en-US" sz="14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962400" y="976699"/>
            <a:ext cx="685800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848100" y="16764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276600" y="30480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276600" y="4043937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048000" y="4742765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895600" y="5518666"/>
            <a:ext cx="1752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743200" y="6127376"/>
            <a:ext cx="1905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928346" y="2154284"/>
            <a:ext cx="2691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Villagers must search for alternative food sources</a:t>
            </a:r>
            <a:endParaRPr lang="en-US" sz="14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886200" y="22860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04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Understanding the Difference: diversity, stratification and CBNRM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Diversity </a:t>
            </a:r>
            <a:r>
              <a:rPr lang="en-US" dirty="0" smtClean="0"/>
              <a:t>impact: </a:t>
            </a:r>
            <a:r>
              <a:rPr lang="en-US" dirty="0"/>
              <a:t>Inupiaq people have the </a:t>
            </a:r>
            <a:r>
              <a:rPr lang="en-US" dirty="0" smtClean="0"/>
              <a:t>legal right </a:t>
            </a:r>
            <a:r>
              <a:rPr lang="en-US" dirty="0"/>
              <a:t>as well as the institutional and financial ability to participate as equals in these </a:t>
            </a:r>
            <a:r>
              <a:rPr lang="en-US" dirty="0" smtClean="0"/>
              <a:t>decisions.</a:t>
            </a:r>
            <a:endParaRPr lang="en-US" dirty="0"/>
          </a:p>
          <a:p>
            <a:r>
              <a:rPr lang="en-US" dirty="0"/>
              <a:t>Stratification impact: However, “what is missing is frequently not the desire to act or even the resources, but the authority” (</a:t>
            </a:r>
            <a:r>
              <a:rPr lang="en-US" dirty="0" err="1"/>
              <a:t>Oakerson</a:t>
            </a:r>
            <a:r>
              <a:rPr lang="en-US" dirty="0"/>
              <a:t> 2008:179).</a:t>
            </a:r>
          </a:p>
          <a:p>
            <a:r>
              <a:rPr lang="en-US" dirty="0" smtClean="0"/>
              <a:t>Structural levels for moose (local and state) allow for authoritative influence of indigenous knowledge and leadership and therefore, successful adaptation plan for Moose through CBNRM.</a:t>
            </a:r>
          </a:p>
          <a:p>
            <a:r>
              <a:rPr lang="en-US" dirty="0" smtClean="0"/>
              <a:t>Structural levels for salmon (federal, state and commercial) precludes local or noncommercial authority, therefore limiting adaptation planning and CBNRM for salmon.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84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 and stratification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Heterogeneity of population; Layers of society</a:t>
            </a:r>
          </a:p>
          <a:p>
            <a:r>
              <a:rPr lang="en-US" dirty="0" smtClean="0"/>
              <a:t>Changes life outcomes for individuals and groups through differing access to resources and power</a:t>
            </a:r>
          </a:p>
          <a:p>
            <a:r>
              <a:rPr lang="en-US" dirty="0" smtClean="0"/>
              <a:t>Culturally-based and temporal understandings which privilege some groups and dis-empower others</a:t>
            </a:r>
          </a:p>
          <a:p>
            <a:r>
              <a:rPr lang="en-US" dirty="0" smtClean="0"/>
              <a:t>Often larger than a community, but at the community level is where change and challenge can most effectively occur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934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2"/>
          <p:cNvSpPr>
            <a:spLocks noChangeArrowheads="1"/>
          </p:cNvSpPr>
          <p:nvPr/>
        </p:nvSpPr>
        <p:spPr bwMode="auto">
          <a:xfrm>
            <a:off x="1219200" y="228600"/>
            <a:ext cx="5029200" cy="3200400"/>
          </a:xfrm>
          <a:prstGeom prst="ellipse">
            <a:avLst/>
          </a:prstGeom>
          <a:solidFill>
            <a:srgbClr val="80008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228600" y="1447800"/>
            <a:ext cx="4876800" cy="3048000"/>
          </a:xfrm>
          <a:prstGeom prst="ellipse">
            <a:avLst/>
          </a:prstGeom>
          <a:solidFill>
            <a:srgbClr val="CC99FF">
              <a:alpha val="6196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3276600" y="381000"/>
            <a:ext cx="4876800" cy="3276600"/>
          </a:xfrm>
          <a:prstGeom prst="ellipse">
            <a:avLst/>
          </a:prstGeom>
          <a:solidFill>
            <a:srgbClr val="FF0000">
              <a:alpha val="67058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3962400" y="1524000"/>
            <a:ext cx="4876800" cy="3048000"/>
          </a:xfrm>
          <a:prstGeom prst="ellipse">
            <a:avLst/>
          </a:prstGeom>
          <a:solidFill>
            <a:srgbClr val="FF9900">
              <a:alpha val="6392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304800" y="2743200"/>
            <a:ext cx="4876800" cy="3048000"/>
          </a:xfrm>
          <a:prstGeom prst="ellipse">
            <a:avLst/>
          </a:prstGeom>
          <a:solidFill>
            <a:srgbClr val="00CCFF">
              <a:alpha val="63136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4038600" y="2895600"/>
            <a:ext cx="4876800" cy="3048000"/>
          </a:xfrm>
          <a:prstGeom prst="ellipse">
            <a:avLst/>
          </a:prstGeom>
          <a:solidFill>
            <a:srgbClr val="FFFF00">
              <a:alpha val="67058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2209800" y="3352800"/>
            <a:ext cx="4876800" cy="3048000"/>
          </a:xfrm>
          <a:prstGeom prst="ellipse">
            <a:avLst/>
          </a:prstGeom>
          <a:solidFill>
            <a:srgbClr val="00FF00">
              <a:alpha val="6588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7010400" y="2057400"/>
            <a:ext cx="1371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400" b="1"/>
              <a:t>Political Capital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762000" y="4419600"/>
            <a:ext cx="1447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Cultural Capital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685800" y="1981200"/>
            <a:ext cx="1371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/>
              <a:t>Natural Capital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3657600" y="5486400"/>
            <a:ext cx="1600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Human Capital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4724400" y="533400"/>
            <a:ext cx="2286000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Financial Capital</a:t>
            </a:r>
          </a:p>
          <a:p>
            <a:pPr algn="ctr" eaLnBrk="1" hangingPunct="1">
              <a:spcBef>
                <a:spcPct val="50000"/>
              </a:spcBef>
            </a:pPr>
            <a:endParaRPr lang="en-US" sz="1400" b="1"/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6934200" y="4572000"/>
            <a:ext cx="152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Social Capital</a:t>
            </a:r>
          </a:p>
        </p:txBody>
      </p:sp>
      <p:sp>
        <p:nvSpPr>
          <p:cNvPr id="19471" name="AutoShape 15"/>
          <p:cNvSpPr>
            <a:spLocks noChangeArrowheads="1"/>
          </p:cNvSpPr>
          <p:nvPr/>
        </p:nvSpPr>
        <p:spPr bwMode="auto">
          <a:xfrm>
            <a:off x="3048000" y="2133600"/>
            <a:ext cx="3124200" cy="26670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chemeClr val="bg1"/>
              </a:gs>
              <a:gs pos="100000">
                <a:srgbClr val="F5BDF0">
                  <a:alpha val="89998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Times New Roman" pitchFamily="18" charset="0"/>
              </a:rPr>
              <a:t>Healthy Ecosystem</a:t>
            </a:r>
          </a:p>
          <a:p>
            <a:pPr algn="ctr" eaLnBrk="1" hangingPunct="1"/>
            <a:r>
              <a:rPr lang="en-US" sz="2400" b="1">
                <a:latin typeface="Times New Roman" pitchFamily="18" charset="0"/>
              </a:rPr>
              <a:t>Vital Economy</a:t>
            </a:r>
          </a:p>
          <a:p>
            <a:pPr algn="ctr" eaLnBrk="1" hangingPunct="1"/>
            <a:r>
              <a:rPr lang="en-US" sz="2400" b="1">
                <a:latin typeface="Times New Roman" pitchFamily="18" charset="0"/>
              </a:rPr>
              <a:t>Social Well-Being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2286000" y="457200"/>
            <a:ext cx="1219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Built Capital</a:t>
            </a:r>
          </a:p>
        </p:txBody>
      </p:sp>
    </p:spTree>
    <p:extLst>
      <p:ext uri="{BB962C8B-B14F-4D97-AF65-F5344CB8AC3E}">
        <p14:creationId xmlns:p14="http://schemas.microsoft.com/office/powerpoint/2010/main" val="226759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animBg="1"/>
      <p:bldP spid="19460" grpId="0" animBg="1"/>
      <p:bldP spid="19461" grpId="0" animBg="1"/>
      <p:bldP spid="19462" grpId="0" animBg="1"/>
      <p:bldP spid="19463" grpId="0" animBg="1"/>
      <p:bldP spid="19464" grpId="0" animBg="1"/>
      <p:bldP spid="19465" grpId="0" autoUpdateAnimBg="0"/>
      <p:bldP spid="19466" grpId="0" autoUpdateAnimBg="0"/>
      <p:bldP spid="19467" grpId="0" autoUpdateAnimBg="0"/>
      <p:bldP spid="19468" grpId="0" autoUpdateAnimBg="0"/>
      <p:bldP spid="19469" grpId="0" autoUpdateAnimBg="0"/>
      <p:bldP spid="19470" grpId="0" autoUpdateAnimBg="0"/>
      <p:bldP spid="19471" grpId="0" animBg="1" autoUpdateAnimBg="0"/>
      <p:bldP spid="1947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Spiraling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Capital assets as they exist (stock)</a:t>
            </a:r>
          </a:p>
          <a:p>
            <a:r>
              <a:rPr lang="en-US" dirty="0" smtClean="0"/>
              <a:t>Capital assets as they are invested (flow)</a:t>
            </a:r>
          </a:p>
          <a:p>
            <a:r>
              <a:rPr lang="en-US" dirty="0" smtClean="0"/>
              <a:t>Theory of cumulative causation:</a:t>
            </a:r>
          </a:p>
          <a:p>
            <a:pPr lvl="1"/>
            <a:r>
              <a:rPr lang="en-US" dirty="0" smtClean="0"/>
              <a:t>Loss brings loss of multiple capitals</a:t>
            </a:r>
          </a:p>
          <a:p>
            <a:pPr lvl="1"/>
            <a:r>
              <a:rPr lang="en-US" dirty="0" smtClean="0"/>
              <a:t>Success brings success and investment in many capitals</a:t>
            </a:r>
          </a:p>
          <a:p>
            <a:pPr lvl="1"/>
            <a:r>
              <a:rPr lang="en-US" dirty="0" smtClean="0"/>
              <a:t>Often results in severe inequalities across places</a:t>
            </a:r>
          </a:p>
          <a:p>
            <a:r>
              <a:rPr lang="en-US" dirty="0" smtClean="0"/>
              <a:t>Benefit of CCF: Systemic evaluation of a project’s impacts beyond the direct achievement of objectives and goals.</a:t>
            </a:r>
          </a:p>
          <a:p>
            <a:pPr lvl="1"/>
            <a:r>
              <a:rPr lang="en-US" dirty="0" smtClean="0"/>
              <a:t>Captures increase in multiple areas of cumulative causation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156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8803050"/>
              </p:ext>
            </p:extLst>
          </p:nvPr>
        </p:nvGraphicFramePr>
        <p:xfrm>
          <a:off x="457200" y="533400"/>
          <a:ext cx="822960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Environmental</a:t>
                      </a:r>
                      <a:r>
                        <a:rPr lang="en-US" baseline="0" dirty="0" smtClean="0"/>
                        <a:t> Group Implementation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Community Organizing Implementation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Research and policy development, which results in potential cacophony</a:t>
                      </a:r>
                      <a:r>
                        <a:rPr lang="en-US" baseline="0" dirty="0" smtClean="0"/>
                        <a:t> of “experts”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Lobbying and advocacy,</a:t>
                      </a:r>
                      <a:r>
                        <a:rPr lang="en-US" baseline="0" dirty="0" smtClean="0"/>
                        <a:t> which focuses on persuading elites and incremental “wins”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aseline="0" dirty="0" smtClean="0"/>
                        <a:t>Community education, which doesn’t necessarily prove that general knowledge leads to change in policy or behavior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aseline="0" dirty="0" smtClean="0"/>
                        <a:t>Media and social media promulgation, which often results in mixed messages, and serves to “dis-engage”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aseline="0" dirty="0" smtClean="0"/>
                        <a:t>Fundraising and recruitment, which may also simply reflect passive support.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A new theory of change, which can challenge existing power relations</a:t>
                      </a:r>
                      <a:r>
                        <a:rPr lang="en-US" baseline="0" dirty="0" smtClean="0"/>
                        <a:t> and set standards for appropriate and meaningful “wins”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aseline="0" dirty="0" smtClean="0"/>
                        <a:t>(re)Learning the craft of facilitating </a:t>
                      </a:r>
                      <a:r>
                        <a:rPr lang="en-US" baseline="0" dirty="0" smtClean="0"/>
                        <a:t>people’s </a:t>
                      </a:r>
                      <a:r>
                        <a:rPr lang="en-US" baseline="0" dirty="0" smtClean="0"/>
                        <a:t>interaction in place, building collective action, investment and follow-through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aseline="0" dirty="0" smtClean="0"/>
                        <a:t>Organizational change such that all staff are knowledgeable and skilled in outreach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aseline="0" dirty="0" smtClean="0"/>
                        <a:t>Humility and </a:t>
                      </a:r>
                      <a:r>
                        <a:rPr lang="en-US" baseline="0" dirty="0" smtClean="0"/>
                        <a:t>openness </a:t>
                      </a:r>
                      <a:r>
                        <a:rPr lang="en-US" baseline="0" dirty="0" smtClean="0"/>
                        <a:t>in the work, so that the process remains one of learning, inclusion and active engagement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5-Point Star 4"/>
          <p:cNvSpPr/>
          <p:nvPr/>
        </p:nvSpPr>
        <p:spPr>
          <a:xfrm>
            <a:off x="7949045" y="623454"/>
            <a:ext cx="464126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35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CBNRM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Community-based and focused</a:t>
            </a:r>
          </a:p>
          <a:p>
            <a:r>
              <a:rPr lang="en-US" dirty="0" smtClean="0"/>
              <a:t>Complex view of natural resource issues</a:t>
            </a:r>
          </a:p>
          <a:p>
            <a:r>
              <a:rPr lang="en-US" dirty="0" smtClean="0"/>
              <a:t>Socially and culturally  embedded</a:t>
            </a:r>
          </a:p>
          <a:p>
            <a:r>
              <a:rPr lang="en-US" dirty="0" smtClean="0"/>
              <a:t>Action-based outcomes</a:t>
            </a:r>
          </a:p>
          <a:p>
            <a:r>
              <a:rPr lang="en-US" dirty="0" smtClean="0"/>
              <a:t>Inclusion and full engagement</a:t>
            </a:r>
          </a:p>
          <a:p>
            <a:r>
              <a:rPr lang="en-US" dirty="0" smtClean="0"/>
              <a:t>Sustainability as universal goal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207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Conducting a study of climate change in 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Identifying place</a:t>
            </a:r>
          </a:p>
          <a:p>
            <a:r>
              <a:rPr lang="en-US" dirty="0" smtClean="0"/>
              <a:t>People and life ways</a:t>
            </a:r>
          </a:p>
          <a:p>
            <a:r>
              <a:rPr lang="en-US" dirty="0" smtClean="0"/>
              <a:t>Historical , social and cultural context</a:t>
            </a:r>
          </a:p>
          <a:p>
            <a:r>
              <a:rPr lang="en-US" dirty="0" smtClean="0"/>
              <a:t>Issue</a:t>
            </a:r>
          </a:p>
          <a:p>
            <a:pPr lvl="1"/>
            <a:r>
              <a:rPr lang="en-US" dirty="0" smtClean="0"/>
              <a:t>WHO is having the problem? WHO isn’t?</a:t>
            </a:r>
          </a:p>
          <a:p>
            <a:pPr lvl="1"/>
            <a:r>
              <a:rPr lang="en-US" dirty="0" smtClean="0"/>
              <a:t>WHY is it occurring? </a:t>
            </a:r>
          </a:p>
          <a:p>
            <a:pPr lvl="1"/>
            <a:r>
              <a:rPr lang="en-US" dirty="0" smtClean="0"/>
              <a:t>WHAT can be done?</a:t>
            </a:r>
          </a:p>
          <a:p>
            <a:pPr lvl="1"/>
            <a:r>
              <a:rPr lang="en-US" dirty="0" smtClean="0"/>
              <a:t>HOW can it be resolved?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14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4572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3600" y="6096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Unalakleet</a:t>
            </a:r>
            <a:r>
              <a:rPr lang="en-US" sz="4000" b="1" dirty="0"/>
              <a:t>,</a:t>
            </a:r>
            <a:r>
              <a:rPr lang="en-US" sz="4000" b="1" dirty="0" smtClean="0"/>
              <a:t> Alaska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0136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Population: 700, Inupiaq</a:t>
            </a:r>
          </a:p>
          <a:p>
            <a:pPr lvl="1"/>
            <a:r>
              <a:rPr lang="en-US" dirty="0" smtClean="0"/>
              <a:t>Migratory stop for 15,000 years, permanent settlement for 200 years</a:t>
            </a:r>
          </a:p>
          <a:p>
            <a:r>
              <a:rPr lang="en-US" dirty="0" smtClean="0"/>
              <a:t>Unemployment listed as 14.5%, but skewed as 48.6% not counted</a:t>
            </a:r>
          </a:p>
          <a:p>
            <a:r>
              <a:rPr lang="en-US" dirty="0" smtClean="0"/>
              <a:t>Subsistence activities (fishing, netting, hunting, trapping, berry picking, whaling) encompass most of summer months combined with part-time winter employment</a:t>
            </a:r>
          </a:p>
        </p:txBody>
      </p:sp>
    </p:spTree>
    <p:extLst>
      <p:ext uri="{BB962C8B-B14F-4D97-AF65-F5344CB8AC3E}">
        <p14:creationId xmlns:p14="http://schemas.microsoft.com/office/powerpoint/2010/main" val="308309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203</TotalTime>
  <Words>877</Words>
  <Application>Microsoft Office PowerPoint</Application>
  <PresentationFormat>On-screen Show (4:3)</PresentationFormat>
  <Paragraphs>94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Book Antiqua</vt:lpstr>
      <vt:lpstr>Calibri</vt:lpstr>
      <vt:lpstr>Century Gothic</vt:lpstr>
      <vt:lpstr>Times New Roman</vt:lpstr>
      <vt:lpstr>Apothecary</vt:lpstr>
      <vt:lpstr>Stratification, Community capitals, community organizing</vt:lpstr>
      <vt:lpstr>Diversity and stratification</vt:lpstr>
      <vt:lpstr>PowerPoint Presentation</vt:lpstr>
      <vt:lpstr>Spiraling up</vt:lpstr>
      <vt:lpstr>PowerPoint Presentation</vt:lpstr>
      <vt:lpstr>CBNRM</vt:lpstr>
      <vt:lpstr>Conducting a study of climate change in place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Understanding the Difference: diversity, stratification and CBNRM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Redlin, Meredith</cp:lastModifiedBy>
  <cp:revision>20</cp:revision>
  <dcterms:created xsi:type="dcterms:W3CDTF">2014-02-16T19:02:57Z</dcterms:created>
  <dcterms:modified xsi:type="dcterms:W3CDTF">2019-04-14T21:26:13Z</dcterms:modified>
</cp:coreProperties>
</file>